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12"/>
  </p:notesMasterIdLst>
  <p:sldIdLst>
    <p:sldId id="256" r:id="rId2"/>
    <p:sldId id="257" r:id="rId3"/>
    <p:sldId id="258" r:id="rId4"/>
    <p:sldId id="259" r:id="rId5"/>
    <p:sldId id="260" r:id="rId6"/>
    <p:sldId id="261" r:id="rId7"/>
    <p:sldId id="262" r:id="rId8"/>
    <p:sldId id="264"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91" autoAdjust="0"/>
  </p:normalViewPr>
  <p:slideViewPr>
    <p:cSldViewPr snapToGrid="0">
      <p:cViewPr>
        <p:scale>
          <a:sx n="70" d="100"/>
          <a:sy n="70" d="100"/>
        </p:scale>
        <p:origin x="73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838A8B-15B6-47E4-8D01-6FCA4017CCD1}" type="datetimeFigureOut">
              <a:rPr lang="en-US" smtClean="0"/>
              <a:t>10/5/2020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4A8DA-D5CF-4BCF-9310-6476B66436CB}" type="slidenum">
              <a:rPr lang="en-US" smtClean="0"/>
              <a:t>‹#›</a:t>
            </a:fld>
            <a:endParaRPr lang="en-US"/>
          </a:p>
        </p:txBody>
      </p:sp>
    </p:spTree>
    <p:extLst>
      <p:ext uri="{BB962C8B-B14F-4D97-AF65-F5344CB8AC3E}">
        <p14:creationId xmlns:p14="http://schemas.microsoft.com/office/powerpoint/2010/main" val="224643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slide addresses </a:t>
            </a:r>
            <a:r>
              <a:rPr lang="en-US" sz="18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b="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ifference</a:t>
            </a:r>
            <a:r>
              <a:rPr lang="en-US" sz="1800" b="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between a team and a group</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 the business field, a team refers to a group of people who share a mutual purpose and several challenging goals and are mutually committed to the achievement of the goals. The mutual commitment in a team also creates a cooperative responsibility, which creates a strong bond and motivation for top performance. On the other hand, a group refers to a collection of persons who synchronize their efforts towards interdependent accomplishments, and who may not necessarily be working in the same department.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D4A8DA-D5CF-4BCF-9310-6476B66436CB}" type="slidenum">
              <a:rPr lang="en-US" smtClean="0"/>
              <a:t>2</a:t>
            </a:fld>
            <a:endParaRPr lang="en-US"/>
          </a:p>
        </p:txBody>
      </p:sp>
    </p:spTree>
    <p:extLst>
      <p:ext uri="{BB962C8B-B14F-4D97-AF65-F5344CB8AC3E}">
        <p14:creationId xmlns:p14="http://schemas.microsoft.com/office/powerpoint/2010/main" val="4008085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Alternatively, teams and groups increase cooperation of employees on a project, which is a perfect opportunity for new employees and all other employees to learn from the experienced ones and also from one another. Working together in teams and groups is a great opportunity for equipping skills employees never had before. Generally, the effective management of employees for the success of an organization demands managers to put employees into groups and teams, which are more manageable and effective in accomplishing projects.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D4A8DA-D5CF-4BCF-9310-6476B66436CB}" type="slidenum">
              <a:rPr lang="en-US" smtClean="0"/>
              <a:t>4</a:t>
            </a:fld>
            <a:endParaRPr lang="en-US"/>
          </a:p>
        </p:txBody>
      </p:sp>
    </p:spTree>
    <p:extLst>
      <p:ext uri="{BB962C8B-B14F-4D97-AF65-F5344CB8AC3E}">
        <p14:creationId xmlns:p14="http://schemas.microsoft.com/office/powerpoint/2010/main" val="3497613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year 1965, Bruce Tuckman, a psychologist, developed five stages that teams go through. They consist of forming, storming, and norming, performing, and adjourning. These stages begin at the time a group meets for the first time to the time the project ends. The first phase,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the forming stage,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is more of an orientation stage where the team/group is introduced, the project goals discussed, the group members familiarize themselves with one another as roles and responsibilities begin to form. This stage is usually more focused on people more than work. In the second phase,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the storming phase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reality, and the weight of accomplishing the project at hand hit every group/team member. This stage may also be characterized by personality clashes.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D4A8DA-D5CF-4BCF-9310-6476B66436CB}" type="slidenum">
              <a:rPr lang="en-US" smtClean="0"/>
              <a:t>5</a:t>
            </a:fld>
            <a:endParaRPr lang="en-US"/>
          </a:p>
        </p:txBody>
      </p:sp>
    </p:spTree>
    <p:extLst>
      <p:ext uri="{BB962C8B-B14F-4D97-AF65-F5344CB8AC3E}">
        <p14:creationId xmlns:p14="http://schemas.microsoft.com/office/powerpoint/2010/main" val="1877400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highlights 5 </a:t>
            </a:r>
            <a:r>
              <a:rPr lang="en-US" dirty="0" err="1"/>
              <a:t>Phasesof</a:t>
            </a:r>
            <a:r>
              <a:rPr lang="en-US" dirty="0"/>
              <a:t> development </a:t>
            </a:r>
          </a:p>
          <a:p>
            <a:pPr>
              <a:buFont typeface="Wingdings" panose="05000000000000000000" pitchFamily="2" charset="2"/>
              <a:buChar char="q"/>
            </a:pPr>
            <a:r>
              <a:rPr lang="en-US" sz="1200" dirty="0">
                <a:latin typeface="Times New Roman" panose="02020603050405020304" pitchFamily="18" charset="0"/>
                <a:ea typeface="Calibri" panose="020F0502020204030204" pitchFamily="34" charset="0"/>
                <a:cs typeface="Times New Roman" panose="02020603050405020304" pitchFamily="18" charset="0"/>
              </a:rPr>
              <a:t>F</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orming</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q"/>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storming</a:t>
            </a:r>
          </a:p>
          <a:p>
            <a:pPr>
              <a:buFont typeface="Wingdings" panose="05000000000000000000" pitchFamily="2" charset="2"/>
              <a:buChar char="q"/>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norming</a:t>
            </a:r>
          </a:p>
          <a:p>
            <a:pPr>
              <a:buFont typeface="Wingdings" panose="05000000000000000000" pitchFamily="2" charset="2"/>
              <a:buChar char="q"/>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Performing</a:t>
            </a:r>
          </a:p>
          <a:p>
            <a:pPr>
              <a:buFont typeface="Wingdings" panose="05000000000000000000" pitchFamily="2" charset="2"/>
              <a:buChar char="q"/>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adjourning</a:t>
            </a:r>
          </a:p>
          <a:p>
            <a:endParaRPr lang="en-US" dirty="0"/>
          </a:p>
          <a:p>
            <a:endParaRPr lang="en-US" dirty="0"/>
          </a:p>
        </p:txBody>
      </p:sp>
      <p:sp>
        <p:nvSpPr>
          <p:cNvPr id="4" name="Slide Number Placeholder 3"/>
          <p:cNvSpPr>
            <a:spLocks noGrp="1"/>
          </p:cNvSpPr>
          <p:nvPr>
            <p:ph type="sldNum" sz="quarter" idx="5"/>
          </p:nvPr>
        </p:nvSpPr>
        <p:spPr/>
        <p:txBody>
          <a:bodyPr/>
          <a:lstStyle/>
          <a:p>
            <a:fld id="{0AD4A8DA-D5CF-4BCF-9310-6476B66436CB}" type="slidenum">
              <a:rPr lang="en-US" smtClean="0"/>
              <a:t>6</a:t>
            </a:fld>
            <a:endParaRPr lang="en-US"/>
          </a:p>
        </p:txBody>
      </p:sp>
    </p:spTree>
    <p:extLst>
      <p:ext uri="{BB962C8B-B14F-4D97-AF65-F5344CB8AC3E}">
        <p14:creationId xmlns:p14="http://schemas.microsoft.com/office/powerpoint/2010/main" val="3442026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Both teams and groups, a proper outline of roles as well as responsibilities is required.</a:t>
            </a:r>
            <a:r>
              <a:rPr lang="en-US" sz="1200" dirty="0">
                <a:effectLst/>
                <a:latin typeface="Times New Roman" panose="02020603050405020304" pitchFamily="18" charset="0"/>
                <a:ea typeface="Calibri" panose="020F0502020204030204" pitchFamily="34" charset="0"/>
              </a:rPr>
              <a:t> The first and most important practice is a proper definition of roles and responsibilities to avoid team conflicts that affect project success. Additionally, </a:t>
            </a:r>
            <a:r>
              <a:rPr lang="en-US" dirty="0"/>
              <a:t> Everyone need to have clearing understanding of their role. Besides, within a group it is paramount to know responsibilities of each member. Understanding roles and responsibilities is the best way to avoid confusion in an organization. Duties are easily delegated with clear understanding of roles and responsibilities as individuals could focus on tasks at hand. </a:t>
            </a:r>
          </a:p>
        </p:txBody>
      </p:sp>
      <p:sp>
        <p:nvSpPr>
          <p:cNvPr id="4" name="Slide Number Placeholder 3"/>
          <p:cNvSpPr>
            <a:spLocks noGrp="1"/>
          </p:cNvSpPr>
          <p:nvPr>
            <p:ph type="sldNum" sz="quarter" idx="5"/>
          </p:nvPr>
        </p:nvSpPr>
        <p:spPr/>
        <p:txBody>
          <a:bodyPr/>
          <a:lstStyle/>
          <a:p>
            <a:fld id="{0AD4A8DA-D5CF-4BCF-9310-6476B66436CB}" type="slidenum">
              <a:rPr lang="en-US" smtClean="0"/>
              <a:t>7</a:t>
            </a:fld>
            <a:endParaRPr lang="en-US"/>
          </a:p>
        </p:txBody>
      </p:sp>
    </p:spTree>
    <p:extLst>
      <p:ext uri="{BB962C8B-B14F-4D97-AF65-F5344CB8AC3E}">
        <p14:creationId xmlns:p14="http://schemas.microsoft.com/office/powerpoint/2010/main" val="2278905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For effective establishment and maintenance of team performance, there are several strategies and practices which must be put in place. communication channels should be set clear since communication is one of the key elements to team productivity</a:t>
            </a:r>
            <a:endParaRPr lang="en-US" dirty="0"/>
          </a:p>
        </p:txBody>
      </p:sp>
      <p:sp>
        <p:nvSpPr>
          <p:cNvPr id="4" name="Slide Number Placeholder 3"/>
          <p:cNvSpPr>
            <a:spLocks noGrp="1"/>
          </p:cNvSpPr>
          <p:nvPr>
            <p:ph type="sldNum" sz="quarter" idx="5"/>
          </p:nvPr>
        </p:nvSpPr>
        <p:spPr/>
        <p:txBody>
          <a:bodyPr/>
          <a:lstStyle/>
          <a:p>
            <a:fld id="{0AD4A8DA-D5CF-4BCF-9310-6476B66436CB}" type="slidenum">
              <a:rPr lang="en-US" smtClean="0"/>
              <a:t>8</a:t>
            </a:fld>
            <a:endParaRPr lang="en-US"/>
          </a:p>
        </p:txBody>
      </p:sp>
    </p:spTree>
    <p:extLst>
      <p:ext uri="{BB962C8B-B14F-4D97-AF65-F5344CB8AC3E}">
        <p14:creationId xmlns:p14="http://schemas.microsoft.com/office/powerpoint/2010/main" val="616919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slide is focusing on  </a:t>
            </a:r>
            <a:r>
              <a:rPr lang="en-US" sz="1200" b="0" dirty="0">
                <a:effectLst/>
                <a:latin typeface="Times New Roman" panose="02020603050405020304" pitchFamily="18" charset="0"/>
                <a:cs typeface="Times New Roman" panose="02020603050405020304" pitchFamily="18" charset="0"/>
              </a:rPr>
              <a:t>s</a:t>
            </a:r>
            <a:r>
              <a:rPr lang="en-US" sz="1200" b="0" dirty="0">
                <a:effectLst/>
                <a:latin typeface="Times New Roman" panose="02020603050405020304" pitchFamily="18" charset="0"/>
                <a:ea typeface="Calibri" panose="020F0502020204030204" pitchFamily="34" charset="0"/>
                <a:cs typeface="Times New Roman" panose="02020603050405020304" pitchFamily="18" charset="0"/>
              </a:rPr>
              <a:t>trategies and practice for building and maintaining team performance. Some of these strategies are </a:t>
            </a:r>
            <a:r>
              <a:rPr lang="en-US" dirty="0"/>
              <a:t>Organizing team process</a:t>
            </a:r>
          </a:p>
          <a:p>
            <a:r>
              <a:rPr lang="en-US" dirty="0"/>
              <a:t>Embracing socialization among team members and  Motivation. </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Times New Roman" panose="02020603050405020304" pitchFamily="18" charset="0"/>
                <a:ea typeface="Calibri" panose="020F0502020204030204" pitchFamily="34" charset="0"/>
                <a:cs typeface="Times New Roman" panose="02020603050405020304" pitchFamily="18" charset="0"/>
              </a:rPr>
              <a:t>The development of team performance strategies and practices ensures that a team smoothly goes through the phases of group development. For instance, with proper communication strategies, the conflicts experienced in the storming stage can be effectively solved. Since the team members have been provided with a good working environment, they perform well, hence they go through the performing stage successfully. Generally, the strategies and practices for building and maintaining team performance ensure that the team becomes more efficient and productive. Team process is organized to provide employees with guidelines and logistics on how to spend time in doing what benefits the organization.</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0" dirty="0"/>
          </a:p>
        </p:txBody>
      </p:sp>
      <p:sp>
        <p:nvSpPr>
          <p:cNvPr id="4" name="Slide Number Placeholder 3"/>
          <p:cNvSpPr>
            <a:spLocks noGrp="1"/>
          </p:cNvSpPr>
          <p:nvPr>
            <p:ph type="sldNum" sz="quarter" idx="5"/>
          </p:nvPr>
        </p:nvSpPr>
        <p:spPr/>
        <p:txBody>
          <a:bodyPr/>
          <a:lstStyle/>
          <a:p>
            <a:fld id="{0AD4A8DA-D5CF-4BCF-9310-6476B66436CB}" type="slidenum">
              <a:rPr lang="en-US" smtClean="0"/>
              <a:t>9</a:t>
            </a:fld>
            <a:endParaRPr lang="en-US"/>
          </a:p>
        </p:txBody>
      </p:sp>
    </p:spTree>
    <p:extLst>
      <p:ext uri="{BB962C8B-B14F-4D97-AF65-F5344CB8AC3E}">
        <p14:creationId xmlns:p14="http://schemas.microsoft.com/office/powerpoint/2010/main" val="3941058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3123613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2332201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3500416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FD5D72-9AA3-4CDB-82A2-825115048A2A}"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3912665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FD5D72-9AA3-4CDB-82A2-825115048A2A}"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71244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4166481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3966814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879181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FD5D72-9AA3-4CDB-82A2-825115048A2A}"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2832963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FD5D72-9AA3-4CDB-82A2-825115048A2A}"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183695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1758212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6240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760125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2300604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890939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4042341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FD5D72-9AA3-4CDB-82A2-825115048A2A}"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B84DD-F9E5-4B06-A250-C33F275B93E0}" type="slidenum">
              <a:rPr lang="en-US" smtClean="0"/>
              <a:t>‹#›</a:t>
            </a:fld>
            <a:endParaRPr lang="en-US"/>
          </a:p>
        </p:txBody>
      </p:sp>
    </p:spTree>
    <p:extLst>
      <p:ext uri="{BB962C8B-B14F-4D97-AF65-F5344CB8AC3E}">
        <p14:creationId xmlns:p14="http://schemas.microsoft.com/office/powerpoint/2010/main" val="2999245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6FD5D72-9AA3-4CDB-82A2-825115048A2A}" type="datetimeFigureOut">
              <a:rPr lang="en-US" smtClean="0"/>
              <a:t>10/5/2020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3AB84DD-F9E5-4B06-A250-C33F275B93E0}" type="slidenum">
              <a:rPr lang="en-US" smtClean="0"/>
              <a:t>‹#›</a:t>
            </a:fld>
            <a:endParaRPr lang="en-US"/>
          </a:p>
        </p:txBody>
      </p:sp>
    </p:spTree>
    <p:extLst>
      <p:ext uri="{BB962C8B-B14F-4D97-AF65-F5344CB8AC3E}">
        <p14:creationId xmlns:p14="http://schemas.microsoft.com/office/powerpoint/2010/main" val="4253183908"/>
      </p:ext>
    </p:extLst>
  </p:cSld>
  <p:clrMap bg1="dk1" tx1="lt1" bg2="dk2" tx2="lt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745EA-A1EB-49F5-9B21-6A85176C39BF}"/>
              </a:ext>
            </a:extLst>
          </p:cNvPr>
          <p:cNvSpPr>
            <a:spLocks noGrp="1"/>
          </p:cNvSpPr>
          <p:nvPr>
            <p:ph type="ctrTitle"/>
          </p:nvPr>
        </p:nvSpPr>
        <p:spPr>
          <a:xfrm>
            <a:off x="1154955" y="1447800"/>
            <a:ext cx="8825658" cy="4297907"/>
          </a:xfrm>
        </p:spPr>
        <p:txBody>
          <a:bodyPr>
            <a:normAutofit fontScale="90000"/>
          </a:bodyPr>
          <a:lstStyle/>
          <a:p>
            <a:pPr marL="0" marR="0" indent="457200">
              <a:lnSpc>
                <a:spcPct val="200000"/>
              </a:lnSpc>
              <a:spcBef>
                <a:spcPts val="0"/>
              </a:spcBef>
              <a:spcAft>
                <a:spcPts val="1000"/>
              </a:spcAft>
            </a:pP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015796A2-6F45-4F15-9DDA-3D32DAEE59E5}"/>
              </a:ext>
            </a:extLst>
          </p:cNvPr>
          <p:cNvSpPr>
            <a:spLocks noGrp="1"/>
          </p:cNvSpPr>
          <p:nvPr>
            <p:ph type="subTitle" idx="1"/>
          </p:nvPr>
        </p:nvSpPr>
        <p:spPr>
          <a:xfrm>
            <a:off x="1524000" y="2027583"/>
            <a:ext cx="9144000" cy="3230217"/>
          </a:xfrm>
        </p:spPr>
        <p:txBody>
          <a:bodyPr>
            <a:normAutofit/>
          </a:bodyPr>
          <a:lstStyle/>
          <a:p>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Teams and Groups in Organizations</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Name</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Institution Affiliations</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Course Title</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537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C59DE0-E219-4D95-98E8-8C624E1EF2C5}"/>
              </a:ext>
            </a:extLst>
          </p:cNvPr>
          <p:cNvSpPr>
            <a:spLocks noGrp="1"/>
          </p:cNvSpPr>
          <p:nvPr>
            <p:ph type="title"/>
          </p:nvPr>
        </p:nvSpPr>
        <p:spPr/>
        <p:txBody>
          <a:bodyPr>
            <a:normAutofit fontScale="90000"/>
          </a:bodyPr>
          <a:lstStyle/>
          <a:p>
            <a:r>
              <a:rPr lang="en-US" dirty="0"/>
              <a:t>Difference between a team and a group</a:t>
            </a:r>
            <a:br>
              <a:rPr lang="en-US" dirty="0"/>
            </a:br>
            <a:endParaRPr lang="en-US" dirty="0"/>
          </a:p>
        </p:txBody>
      </p:sp>
      <p:sp>
        <p:nvSpPr>
          <p:cNvPr id="5" name="Content Placeholder 4">
            <a:extLst>
              <a:ext uri="{FF2B5EF4-FFF2-40B4-BE49-F238E27FC236}">
                <a16:creationId xmlns:a16="http://schemas.microsoft.com/office/drawing/2014/main" id="{F5A687EE-DA75-4426-B31B-BE8BE627DC65}"/>
              </a:ext>
            </a:extLst>
          </p:cNvPr>
          <p:cNvSpPr>
            <a:spLocks noGrp="1"/>
          </p:cNvSpPr>
          <p:nvPr>
            <p:ph sz="half" idx="1"/>
          </p:nvPr>
        </p:nvSpPr>
        <p:spPr/>
        <p:txBody>
          <a:bodyPr>
            <a:normAutofit fontScale="92500" lnSpcReduction="20000"/>
          </a:bodyPr>
          <a:lstStyle/>
          <a:p>
            <a:r>
              <a:rPr lang="en-US" dirty="0"/>
              <a:t>Team refers to a group of people who share a mutual purpose and several challenging goals and are mutually committed to the achievement of the goals. </a:t>
            </a:r>
          </a:p>
          <a:p>
            <a:r>
              <a:rPr lang="en-US" dirty="0"/>
              <a:t>The mutual commitment in a team creates a cooperative responsibility</a:t>
            </a:r>
          </a:p>
          <a:p>
            <a:r>
              <a:rPr lang="en-US" dirty="0"/>
              <a:t> The mutual commitment creates a strong bond and motivation for top performance. </a:t>
            </a:r>
          </a:p>
          <a:p>
            <a:r>
              <a:rPr lang="en-US" dirty="0"/>
              <a:t>A group refers to a collection of persons who synchronize their efforts towards interdependent accomplishments, and who may not necessarily be working in the same department. </a:t>
            </a:r>
          </a:p>
          <a:p>
            <a:endParaRPr lang="en-US" dirty="0"/>
          </a:p>
        </p:txBody>
      </p:sp>
      <p:pic>
        <p:nvPicPr>
          <p:cNvPr id="11" name="Content Placeholder 5">
            <a:extLst>
              <a:ext uri="{FF2B5EF4-FFF2-40B4-BE49-F238E27FC236}">
                <a16:creationId xmlns:a16="http://schemas.microsoft.com/office/drawing/2014/main" id="{B9D8930F-0494-46ED-BDE4-4698B436BE08}"/>
              </a:ext>
            </a:extLst>
          </p:cNvPr>
          <p:cNvPicPr>
            <a:picLocks noGrp="1" noChangeAspect="1"/>
          </p:cNvPicPr>
          <p:nvPr>
            <p:ph sz="half" idx="2"/>
          </p:nvPr>
        </p:nvPicPr>
        <p:blipFill>
          <a:blip r:embed="rId3"/>
          <a:stretch>
            <a:fillRect/>
          </a:stretch>
        </p:blipFill>
        <p:spPr>
          <a:xfrm>
            <a:off x="7235688" y="1359384"/>
            <a:ext cx="3591338" cy="1688616"/>
          </a:xfrm>
        </p:spPr>
      </p:pic>
      <p:pic>
        <p:nvPicPr>
          <p:cNvPr id="15" name="Picture 14">
            <a:extLst>
              <a:ext uri="{FF2B5EF4-FFF2-40B4-BE49-F238E27FC236}">
                <a16:creationId xmlns:a16="http://schemas.microsoft.com/office/drawing/2014/main" id="{84429B2C-6A71-4A8F-A9F3-6192ECF9A056}"/>
              </a:ext>
            </a:extLst>
          </p:cNvPr>
          <p:cNvPicPr>
            <a:picLocks noChangeAspect="1"/>
          </p:cNvPicPr>
          <p:nvPr/>
        </p:nvPicPr>
        <p:blipFill>
          <a:blip r:embed="rId4"/>
          <a:stretch>
            <a:fillRect/>
          </a:stretch>
        </p:blipFill>
        <p:spPr>
          <a:xfrm>
            <a:off x="7739269" y="3429000"/>
            <a:ext cx="3591338" cy="2419350"/>
          </a:xfrm>
          <a:prstGeom prst="rect">
            <a:avLst/>
          </a:prstGeom>
        </p:spPr>
      </p:pic>
    </p:spTree>
    <p:extLst>
      <p:ext uri="{BB962C8B-B14F-4D97-AF65-F5344CB8AC3E}">
        <p14:creationId xmlns:p14="http://schemas.microsoft.com/office/powerpoint/2010/main" val="3617262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D1601-26CB-4B2D-8BED-C085405F969F}"/>
              </a:ext>
            </a:extLst>
          </p:cNvPr>
          <p:cNvSpPr>
            <a:spLocks noGrp="1"/>
          </p:cNvSpPr>
          <p:nvPr>
            <p:ph type="title"/>
          </p:nvPr>
        </p:nvSpPr>
        <p:spPr>
          <a:xfrm>
            <a:off x="838200" y="681036"/>
            <a:ext cx="10515600" cy="935729"/>
          </a:xfrm>
        </p:spPr>
        <p:txBody>
          <a:bodyPr>
            <a:normAutofit fontScale="90000"/>
          </a:bodyPr>
          <a:lstStyle/>
          <a:p>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18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ow groups and teams can be used effectively in an organization.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8DA2B0C-5635-47EA-A914-727E45E6D4E9}"/>
              </a:ext>
            </a:extLst>
          </p:cNvPr>
          <p:cNvSpPr>
            <a:spLocks noGrp="1"/>
          </p:cNvSpPr>
          <p:nvPr>
            <p:ph sz="half" idx="1"/>
          </p:nvPr>
        </p:nvSpPr>
        <p:spPr/>
        <p:txBody>
          <a:bodyPr>
            <a:normAutofit fontScale="85000" lnSpcReduction="20000"/>
          </a:bodyPr>
          <a:lstStyle/>
          <a:p>
            <a:pPr>
              <a:buFont typeface="Wingdings" panose="05000000000000000000" pitchFamily="2" charset="2"/>
              <a:buChar char="v"/>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eams and groups enhances effective realization of the purpose, values, goals, and objectives of an organization.</a:t>
            </a:r>
          </a:p>
          <a:p>
            <a:pPr>
              <a:buFont typeface="Wingdings" panose="05000000000000000000" pitchFamily="2" charset="2"/>
              <a:buChar char="v"/>
            </a:pPr>
            <a:r>
              <a:rPr lang="en-US" sz="2400" dirty="0">
                <a:latin typeface="Times New Roman" panose="02020603050405020304" pitchFamily="18" charset="0"/>
                <a:ea typeface="Calibri" panose="020F0502020204030204" pitchFamily="34" charset="0"/>
                <a:cs typeface="Times New Roman" panose="02020603050405020304" pitchFamily="18" charset="0"/>
              </a:rPr>
              <a:t>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aking  task accomplishment faster and effective than handling projects individually.</a:t>
            </a:r>
          </a:p>
          <a:p>
            <a:pPr>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They encourage employees to cooperate in various tasks</a:t>
            </a:r>
          </a:p>
          <a:p>
            <a:pPr>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Allowing employees to bond with one another</a:t>
            </a:r>
          </a:p>
          <a:p>
            <a:pPr>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By improving the accountability of each member of the team or group,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Boies</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et al</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2015).</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12" name="Content Placeholder 11">
            <a:extLst>
              <a:ext uri="{FF2B5EF4-FFF2-40B4-BE49-F238E27FC236}">
                <a16:creationId xmlns:a16="http://schemas.microsoft.com/office/drawing/2014/main" id="{82747CAF-851F-4974-97D1-93F5AA60F950}"/>
              </a:ext>
            </a:extLst>
          </p:cNvPr>
          <p:cNvSpPr>
            <a:spLocks noGrp="1"/>
          </p:cNvSpPr>
          <p:nvPr>
            <p:ph sz="half" idx="2"/>
          </p:nvPr>
        </p:nvSpPr>
        <p:spPr>
          <a:xfrm>
            <a:off x="6172200" y="1825625"/>
            <a:ext cx="5834270" cy="4906479"/>
          </a:xfrm>
        </p:spPr>
        <p:txBody>
          <a:bodyPr>
            <a:normAutofit fontScale="85000" lnSpcReduction="20000"/>
          </a:bodyPr>
          <a:lstStyle/>
          <a:p>
            <a:pPr marL="0" indent="0">
              <a:buNone/>
            </a:pPr>
            <a:r>
              <a:rPr lang="en-US" dirty="0"/>
              <a:t>   </a:t>
            </a:r>
          </a:p>
        </p:txBody>
      </p:sp>
      <p:pic>
        <p:nvPicPr>
          <p:cNvPr id="14" name="Picture 13">
            <a:extLst>
              <a:ext uri="{FF2B5EF4-FFF2-40B4-BE49-F238E27FC236}">
                <a16:creationId xmlns:a16="http://schemas.microsoft.com/office/drawing/2014/main" id="{BB35F72E-9BA5-4406-BC33-4CFA111F6CCA}"/>
              </a:ext>
            </a:extLst>
          </p:cNvPr>
          <p:cNvPicPr>
            <a:picLocks noChangeAspect="1"/>
          </p:cNvPicPr>
          <p:nvPr/>
        </p:nvPicPr>
        <p:blipFill>
          <a:blip r:embed="rId2"/>
          <a:stretch>
            <a:fillRect/>
          </a:stretch>
        </p:blipFill>
        <p:spPr>
          <a:xfrm>
            <a:off x="7792278" y="2791168"/>
            <a:ext cx="3843131" cy="2708484"/>
          </a:xfrm>
          <a:prstGeom prst="rect">
            <a:avLst/>
          </a:prstGeom>
        </p:spPr>
      </p:pic>
    </p:spTree>
    <p:extLst>
      <p:ext uri="{BB962C8B-B14F-4D97-AF65-F5344CB8AC3E}">
        <p14:creationId xmlns:p14="http://schemas.microsoft.com/office/powerpoint/2010/main" val="2366426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3A15-41AA-48C7-AA1D-C8844625C69A}"/>
              </a:ext>
            </a:extLst>
          </p:cNvPr>
          <p:cNvSpPr>
            <a:spLocks noGrp="1"/>
          </p:cNvSpPr>
          <p:nvPr>
            <p:ph type="title"/>
          </p:nvPr>
        </p:nvSpPr>
        <p:spPr/>
        <p:txBody>
          <a:bodyPr>
            <a:noAutofit/>
          </a:bodyPr>
          <a:lstStyle/>
          <a:p>
            <a:pPr algn="ctr"/>
            <a:br>
              <a:rPr lang="en-US" sz="3200" b="1" dirty="0">
                <a:effectLst/>
                <a:latin typeface="Times New Roman" panose="02020603050405020304" pitchFamily="18" charset="0"/>
                <a:ea typeface="Calibri" panose="020F0502020204030204" pitchFamily="34" charset="0"/>
                <a:cs typeface="Times New Roman" panose="02020603050405020304" pitchFamily="18" charset="0"/>
              </a:rPr>
            </a:br>
            <a:br>
              <a:rPr lang="en-US" sz="32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3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ow groups and teams can be used effectively in an organization.</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
        <p:nvSpPr>
          <p:cNvPr id="3" name="Content Placeholder 2">
            <a:extLst>
              <a:ext uri="{FF2B5EF4-FFF2-40B4-BE49-F238E27FC236}">
                <a16:creationId xmlns:a16="http://schemas.microsoft.com/office/drawing/2014/main" id="{0973A5B5-DFA5-473C-97FB-60EB4A31C92F}"/>
              </a:ext>
            </a:extLst>
          </p:cNvPr>
          <p:cNvSpPr>
            <a:spLocks noGrp="1"/>
          </p:cNvSpPr>
          <p:nvPr>
            <p:ph sz="half" idx="1"/>
          </p:nvPr>
        </p:nvSpPr>
        <p:spPr>
          <a:xfrm>
            <a:off x="838200" y="1825624"/>
            <a:ext cx="6940826" cy="3819801"/>
          </a:xfrm>
        </p:spPr>
        <p:txBody>
          <a:bodyPr>
            <a:normAutofit/>
          </a:bodyPr>
          <a:lstStyle/>
          <a:p>
            <a:r>
              <a:rPr lang="en-US" sz="3200" dirty="0">
                <a:latin typeface="Times New Roman" panose="02020603050405020304" pitchFamily="18" charset="0"/>
                <a:ea typeface="Calibri" panose="020F0502020204030204" pitchFamily="34" charset="0"/>
                <a:cs typeface="Times New Roman" panose="02020603050405020304" pitchFamily="18" charset="0"/>
              </a:rPr>
              <a:t>Can be used to increase </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cooperation of employees on a project.</a:t>
            </a: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Works together to equip skills among employees</a:t>
            </a:r>
          </a:p>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Managing employees for the success of an organization </a:t>
            </a:r>
          </a:p>
          <a:p>
            <a:endParaRPr lang="en-US" sz="3200" dirty="0"/>
          </a:p>
        </p:txBody>
      </p:sp>
      <p:pic>
        <p:nvPicPr>
          <p:cNvPr id="6" name="Content Placeholder 5">
            <a:extLst>
              <a:ext uri="{FF2B5EF4-FFF2-40B4-BE49-F238E27FC236}">
                <a16:creationId xmlns:a16="http://schemas.microsoft.com/office/drawing/2014/main" id="{E9039717-8653-4B53-8018-1BB1A7A37628}"/>
              </a:ext>
            </a:extLst>
          </p:cNvPr>
          <p:cNvPicPr>
            <a:picLocks noGrp="1" noChangeAspect="1"/>
          </p:cNvPicPr>
          <p:nvPr>
            <p:ph sz="half" idx="2"/>
          </p:nvPr>
        </p:nvPicPr>
        <p:blipFill>
          <a:blip r:embed="rId3"/>
          <a:stretch>
            <a:fillRect/>
          </a:stretch>
        </p:blipFill>
        <p:spPr>
          <a:xfrm>
            <a:off x="8441635" y="1690688"/>
            <a:ext cx="3167269" cy="2483747"/>
          </a:xfrm>
        </p:spPr>
      </p:pic>
      <p:pic>
        <p:nvPicPr>
          <p:cNvPr id="10" name="Picture 9">
            <a:extLst>
              <a:ext uri="{FF2B5EF4-FFF2-40B4-BE49-F238E27FC236}">
                <a16:creationId xmlns:a16="http://schemas.microsoft.com/office/drawing/2014/main" id="{79ED114F-53FD-48FF-AD17-86DB76B4B3D2}"/>
              </a:ext>
            </a:extLst>
          </p:cNvPr>
          <p:cNvPicPr>
            <a:picLocks noChangeAspect="1"/>
          </p:cNvPicPr>
          <p:nvPr/>
        </p:nvPicPr>
        <p:blipFill>
          <a:blip r:embed="rId4"/>
          <a:stretch>
            <a:fillRect/>
          </a:stretch>
        </p:blipFill>
        <p:spPr>
          <a:xfrm>
            <a:off x="8290425" y="4465189"/>
            <a:ext cx="3469688" cy="2069617"/>
          </a:xfrm>
          <a:prstGeom prst="rect">
            <a:avLst/>
          </a:prstGeom>
        </p:spPr>
      </p:pic>
    </p:spTree>
    <p:extLst>
      <p:ext uri="{BB962C8B-B14F-4D97-AF65-F5344CB8AC3E}">
        <p14:creationId xmlns:p14="http://schemas.microsoft.com/office/powerpoint/2010/main" val="813341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86FF-95C2-4729-ADC5-387100211D45}"/>
              </a:ext>
            </a:extLst>
          </p:cNvPr>
          <p:cNvSpPr>
            <a:spLocks noGrp="1"/>
          </p:cNvSpPr>
          <p:nvPr>
            <p:ph type="title"/>
          </p:nvPr>
        </p:nvSpPr>
        <p:spPr/>
        <p:txBody>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Phases of Group Development </a:t>
            </a:r>
            <a:endParaRPr lang="en-US" dirty="0"/>
          </a:p>
        </p:txBody>
      </p:sp>
      <p:sp>
        <p:nvSpPr>
          <p:cNvPr id="3" name="Content Placeholder 2">
            <a:extLst>
              <a:ext uri="{FF2B5EF4-FFF2-40B4-BE49-F238E27FC236}">
                <a16:creationId xmlns:a16="http://schemas.microsoft.com/office/drawing/2014/main" id="{2CB65018-26DD-4512-ACF1-C7A843FB6E32}"/>
              </a:ext>
            </a:extLst>
          </p:cNvPr>
          <p:cNvSpPr>
            <a:spLocks noGrp="1"/>
          </p:cNvSpPr>
          <p:nvPr>
            <p:ph sz="half" idx="1"/>
          </p:nvPr>
        </p:nvSpPr>
        <p:spPr>
          <a:xfrm>
            <a:off x="838200" y="1620815"/>
            <a:ext cx="6040273" cy="4667250"/>
          </a:xfrm>
        </p:spPr>
        <p:txBody>
          <a:bodyPr>
            <a:noAutofit/>
          </a:bodyPr>
          <a:lstStyle/>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Bruce Tuckman, a psychologist, developed five stages that teams go through in In the year 1965.</a:t>
            </a:r>
          </a:p>
          <a:p>
            <a:r>
              <a:rPr lang="en-US" sz="2400" dirty="0">
                <a:latin typeface="Times New Roman" panose="02020603050405020304" pitchFamily="18" charset="0"/>
                <a:ea typeface="Calibri" panose="020F0502020204030204" pitchFamily="34" charset="0"/>
                <a:cs typeface="Times New Roman" panose="02020603050405020304" pitchFamily="18" charset="0"/>
              </a:rPr>
              <a:t>The five stages are: </a:t>
            </a:r>
          </a:p>
          <a:p>
            <a:pPr>
              <a:buFont typeface="Wingdings" panose="05000000000000000000" pitchFamily="2" charset="2"/>
              <a:buChar char="q"/>
            </a:pPr>
            <a:r>
              <a:rPr lang="en-US" sz="2400" dirty="0">
                <a:latin typeface="Times New Roman" panose="02020603050405020304" pitchFamily="18" charset="0"/>
                <a:ea typeface="Calibri" panose="020F0502020204030204" pitchFamily="34" charset="0"/>
                <a:cs typeface="Times New Roman" panose="02020603050405020304" pitchFamily="18" charset="0"/>
              </a:rPr>
              <a:t>F</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orming</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q"/>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storming</a:t>
            </a:r>
          </a:p>
          <a:p>
            <a:pPr>
              <a:buFont typeface="Wingdings" panose="05000000000000000000" pitchFamily="2" charset="2"/>
              <a:buChar char="q"/>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norming</a:t>
            </a:r>
          </a:p>
          <a:p>
            <a:pPr>
              <a:buFont typeface="Wingdings" panose="05000000000000000000" pitchFamily="2" charset="2"/>
              <a:buChar char="q"/>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Performing</a:t>
            </a:r>
          </a:p>
          <a:p>
            <a:pPr>
              <a:buFont typeface="Wingdings" panose="05000000000000000000" pitchFamily="2" charset="2"/>
              <a:buChar char="q"/>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adjourning</a:t>
            </a:r>
          </a:p>
          <a:p>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These stages begin at the time a group meets for the first time to the time the project ends.</a:t>
            </a:r>
          </a:p>
          <a:p>
            <a:endParaRPr lang="en-US" sz="2400" dirty="0">
              <a:latin typeface="Times New Roman" panose="02020603050405020304" pitchFamily="18" charset="0"/>
              <a:cs typeface="Times New Roman" panose="02020603050405020304" pitchFamily="18" charset="0"/>
            </a:endParaRPr>
          </a:p>
        </p:txBody>
      </p:sp>
      <p:pic>
        <p:nvPicPr>
          <p:cNvPr id="6" name="Content Placeholder 5">
            <a:extLst>
              <a:ext uri="{FF2B5EF4-FFF2-40B4-BE49-F238E27FC236}">
                <a16:creationId xmlns:a16="http://schemas.microsoft.com/office/drawing/2014/main" id="{4C68A663-2583-4D4F-B0DC-4C6EC07E9E30}"/>
              </a:ext>
            </a:extLst>
          </p:cNvPr>
          <p:cNvPicPr>
            <a:picLocks noGrp="1" noChangeAspect="1"/>
          </p:cNvPicPr>
          <p:nvPr>
            <p:ph sz="half" idx="2"/>
          </p:nvPr>
        </p:nvPicPr>
        <p:blipFill>
          <a:blip r:embed="rId3"/>
          <a:stretch>
            <a:fillRect/>
          </a:stretch>
        </p:blipFill>
        <p:spPr>
          <a:xfrm>
            <a:off x="7206017" y="914400"/>
            <a:ext cx="4147783" cy="2347415"/>
          </a:xfrm>
        </p:spPr>
      </p:pic>
      <p:pic>
        <p:nvPicPr>
          <p:cNvPr id="8" name="Picture 7">
            <a:extLst>
              <a:ext uri="{FF2B5EF4-FFF2-40B4-BE49-F238E27FC236}">
                <a16:creationId xmlns:a16="http://schemas.microsoft.com/office/drawing/2014/main" id="{1B14E276-5117-44BE-9D18-76C4B88B109E}"/>
              </a:ext>
            </a:extLst>
          </p:cNvPr>
          <p:cNvPicPr>
            <a:picLocks noChangeAspect="1"/>
          </p:cNvPicPr>
          <p:nvPr/>
        </p:nvPicPr>
        <p:blipFill>
          <a:blip r:embed="rId4"/>
          <a:stretch>
            <a:fillRect/>
          </a:stretch>
        </p:blipFill>
        <p:spPr>
          <a:xfrm>
            <a:off x="6647672" y="3596186"/>
            <a:ext cx="4981606" cy="2896689"/>
          </a:xfrm>
          <a:prstGeom prst="rect">
            <a:avLst/>
          </a:prstGeom>
        </p:spPr>
      </p:pic>
    </p:spTree>
    <p:extLst>
      <p:ext uri="{BB962C8B-B14F-4D97-AF65-F5344CB8AC3E}">
        <p14:creationId xmlns:p14="http://schemas.microsoft.com/office/powerpoint/2010/main" val="2918825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3350AD-48BE-42D0-87A6-95DE9407E7DB}"/>
              </a:ext>
            </a:extLst>
          </p:cNvPr>
          <p:cNvSpPr>
            <a:spLocks noGrp="1"/>
          </p:cNvSpPr>
          <p:nvPr>
            <p:ph type="title"/>
          </p:nvPr>
        </p:nvSpPr>
        <p:spPr/>
        <p:txBody>
          <a:bodyPr/>
          <a:lstStyle/>
          <a:p>
            <a:r>
              <a:rPr lang="en-US" dirty="0"/>
              <a:t>Stages of group development</a:t>
            </a:r>
          </a:p>
        </p:txBody>
      </p:sp>
      <p:sp>
        <p:nvSpPr>
          <p:cNvPr id="6" name="Content Placeholder 5">
            <a:extLst>
              <a:ext uri="{FF2B5EF4-FFF2-40B4-BE49-F238E27FC236}">
                <a16:creationId xmlns:a16="http://schemas.microsoft.com/office/drawing/2014/main" id="{1F23CB29-EA47-457D-BC2A-E8467892823D}"/>
              </a:ext>
            </a:extLst>
          </p:cNvPr>
          <p:cNvSpPr>
            <a:spLocks noGrp="1"/>
          </p:cNvSpPr>
          <p:nvPr>
            <p:ph idx="1"/>
          </p:nvPr>
        </p:nvSpPr>
        <p:spPr/>
        <p:txBody>
          <a:bodyPr/>
          <a:lstStyle/>
          <a:p>
            <a:r>
              <a:rPr lang="en-US" sz="1800" b="1" dirty="0">
                <a:latin typeface="Times New Roman" panose="02020603050405020304" pitchFamily="18" charset="0"/>
                <a:ea typeface="Calibri" panose="020F0502020204030204" pitchFamily="34" charset="0"/>
              </a:rPr>
              <a:t>F</a:t>
            </a:r>
            <a:r>
              <a:rPr lang="en-US" sz="1800" b="1" dirty="0">
                <a:effectLst/>
                <a:latin typeface="Times New Roman" panose="02020603050405020304" pitchFamily="18" charset="0"/>
                <a:ea typeface="Calibri" panose="020F0502020204030204" pitchFamily="34" charset="0"/>
              </a:rPr>
              <a:t>orming stage,</a:t>
            </a:r>
            <a:r>
              <a:rPr lang="en-US" sz="1800" dirty="0">
                <a:effectLst/>
                <a:latin typeface="Times New Roman" panose="02020603050405020304" pitchFamily="18" charset="0"/>
                <a:ea typeface="Calibri" panose="020F0502020204030204" pitchFamily="34" charset="0"/>
              </a:rPr>
              <a:t> is more of an orientation stage where the team/group is introduced</a:t>
            </a:r>
          </a:p>
          <a:p>
            <a:r>
              <a:rPr lang="en-US" sz="1800" b="1" dirty="0">
                <a:latin typeface="Times New Roman" panose="02020603050405020304" pitchFamily="18" charset="0"/>
                <a:ea typeface="Calibri" panose="020F0502020204030204" pitchFamily="34" charset="0"/>
              </a:rPr>
              <a:t>S</a:t>
            </a:r>
            <a:r>
              <a:rPr lang="en-US" sz="1800" b="1" dirty="0">
                <a:effectLst/>
                <a:latin typeface="Times New Roman" panose="02020603050405020304" pitchFamily="18" charset="0"/>
                <a:ea typeface="Calibri" panose="020F0502020204030204" pitchFamily="34" charset="0"/>
              </a:rPr>
              <a:t>torming phase</a:t>
            </a:r>
            <a:r>
              <a:rPr lang="en-US" sz="1800" dirty="0">
                <a:effectLst/>
                <a:latin typeface="Times New Roman" panose="02020603050405020304" pitchFamily="18" charset="0"/>
                <a:ea typeface="Calibri" panose="020F0502020204030204" pitchFamily="34" charset="0"/>
              </a:rPr>
              <a:t>, the reality, and the weight of accomplishing the project at hand hit every group/team member</a:t>
            </a:r>
            <a:endParaRPr lang="en-US" sz="1800" dirty="0">
              <a:latin typeface="Times New Roman" panose="02020603050405020304" pitchFamily="18" charset="0"/>
              <a:ea typeface="Calibri" panose="020F0502020204030204" pitchFamily="34" charset="0"/>
            </a:endParaRPr>
          </a:p>
          <a:p>
            <a:r>
              <a:rPr lang="en-US" sz="1800" dirty="0">
                <a:effectLst/>
                <a:latin typeface="Times New Roman" panose="02020603050405020304" pitchFamily="18" charset="0"/>
                <a:ea typeface="Calibri" panose="020F0502020204030204" pitchFamily="34" charset="0"/>
              </a:rPr>
              <a:t> </a:t>
            </a:r>
            <a:r>
              <a:rPr lang="en-US" sz="1800" b="1" dirty="0">
                <a:effectLst/>
                <a:latin typeface="Times New Roman" panose="02020603050405020304" pitchFamily="18" charset="0"/>
                <a:ea typeface="Calibri" panose="020F0502020204030204" pitchFamily="34" charset="0"/>
              </a:rPr>
              <a:t>Norming phase. </a:t>
            </a:r>
            <a:r>
              <a:rPr lang="en-US" sz="1800" dirty="0">
                <a:effectLst/>
                <a:latin typeface="Times New Roman" panose="02020603050405020304" pitchFamily="18" charset="0"/>
                <a:ea typeface="Calibri" panose="020F0502020204030204" pitchFamily="34" charset="0"/>
              </a:rPr>
              <a:t>During norming, members begin to notice and appreciate the strengths of one another</a:t>
            </a:r>
          </a:p>
          <a:p>
            <a:r>
              <a:rPr lang="en-US" sz="1800" b="1" dirty="0">
                <a:effectLst/>
                <a:latin typeface="Times New Roman" panose="02020603050405020304" pitchFamily="18" charset="0"/>
                <a:ea typeface="Calibri" panose="020F0502020204030204" pitchFamily="34" charset="0"/>
              </a:rPr>
              <a:t>Performing phase, </a:t>
            </a:r>
            <a:r>
              <a:rPr lang="en-US" sz="1800" dirty="0">
                <a:effectLst/>
                <a:latin typeface="Times New Roman" panose="02020603050405020304" pitchFamily="18" charset="0"/>
                <a:ea typeface="Calibri" panose="020F0502020204030204" pitchFamily="34" charset="0"/>
              </a:rPr>
              <a:t>the groups are confident and motivated to complete the project.</a:t>
            </a:r>
          </a:p>
          <a:p>
            <a:r>
              <a:rPr lang="en-US" sz="1800" b="1" dirty="0">
                <a:latin typeface="Times New Roman" panose="02020603050405020304" pitchFamily="18" charset="0"/>
                <a:ea typeface="Calibri" panose="020F0502020204030204" pitchFamily="34" charset="0"/>
              </a:rPr>
              <a:t>Adjourning</a:t>
            </a:r>
            <a:r>
              <a:rPr lang="en-US" sz="1800" b="1" dirty="0">
                <a:effectLst/>
                <a:latin typeface="Times New Roman" panose="02020603050405020304" pitchFamily="18" charset="0"/>
                <a:ea typeface="Calibri" panose="020F0502020204030204" pitchFamily="34" charset="0"/>
              </a:rPr>
              <a:t> phase, </a:t>
            </a:r>
            <a:r>
              <a:rPr lang="en-US" sz="1800" dirty="0">
                <a:effectLst/>
                <a:latin typeface="Times New Roman" panose="02020603050405020304" pitchFamily="18" charset="0"/>
                <a:ea typeface="Calibri" panose="020F0502020204030204" pitchFamily="34" charset="0"/>
              </a:rPr>
              <a:t>occurs once the project ends. This is where the team is disbanded</a:t>
            </a:r>
            <a:r>
              <a:rPr lang="en-US" sz="1800" dirty="0">
                <a:latin typeface="Times New Roman" panose="02020603050405020304" pitchFamily="18" charset="0"/>
                <a:ea typeface="Calibri" panose="020F0502020204030204" pitchFamily="34" charset="0"/>
              </a:rPr>
              <a:t> </a:t>
            </a:r>
            <a:endParaRPr lang="en-US" dirty="0"/>
          </a:p>
        </p:txBody>
      </p:sp>
    </p:spTree>
    <p:extLst>
      <p:ext uri="{BB962C8B-B14F-4D97-AF65-F5344CB8AC3E}">
        <p14:creationId xmlns:p14="http://schemas.microsoft.com/office/powerpoint/2010/main" val="337942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9AA658-52E8-4BC7-AFD7-32A4549F3A61}"/>
              </a:ext>
            </a:extLst>
          </p:cNvPr>
          <p:cNvSpPr>
            <a:spLocks noGrp="1"/>
          </p:cNvSpPr>
          <p:nvPr>
            <p:ph type="title"/>
          </p:nvPr>
        </p:nvSpPr>
        <p:spPr/>
        <p:txBody>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Strategies and practice for building and maintaining team performance</a:t>
            </a:r>
            <a:endParaRPr lang="en-US" dirty="0"/>
          </a:p>
        </p:txBody>
      </p:sp>
      <p:sp>
        <p:nvSpPr>
          <p:cNvPr id="5" name="Content Placeholder 4">
            <a:extLst>
              <a:ext uri="{FF2B5EF4-FFF2-40B4-BE49-F238E27FC236}">
                <a16:creationId xmlns:a16="http://schemas.microsoft.com/office/drawing/2014/main" id="{58B33126-A342-447C-96B6-CF17AEA24533}"/>
              </a:ext>
            </a:extLst>
          </p:cNvPr>
          <p:cNvSpPr>
            <a:spLocks noGrp="1"/>
          </p:cNvSpPr>
          <p:nvPr>
            <p:ph idx="1"/>
          </p:nvPr>
        </p:nvSpPr>
        <p:spPr/>
        <p:txBody>
          <a:bodyPr/>
          <a:lstStyle/>
          <a:p>
            <a:r>
              <a:rPr lang="en-US" sz="1800" dirty="0">
                <a:latin typeface="Times New Roman" panose="02020603050405020304" pitchFamily="18" charset="0"/>
                <a:ea typeface="Calibri" panose="020F0502020204030204" pitchFamily="34" charset="0"/>
              </a:rPr>
              <a:t>T</a:t>
            </a:r>
            <a:r>
              <a:rPr lang="en-US" sz="1800" dirty="0">
                <a:effectLst/>
                <a:latin typeface="Times New Roman" panose="02020603050405020304" pitchFamily="18" charset="0"/>
                <a:ea typeface="Calibri" panose="020F0502020204030204" pitchFamily="34" charset="0"/>
              </a:rPr>
              <a:t>here are several strategies and practices which must be put in place.</a:t>
            </a:r>
          </a:p>
          <a:p>
            <a:r>
              <a:rPr lang="en-US" sz="1800" dirty="0">
                <a:effectLst/>
                <a:latin typeface="Times New Roman" panose="02020603050405020304" pitchFamily="18" charset="0"/>
                <a:ea typeface="Calibri" panose="020F0502020204030204" pitchFamily="34" charset="0"/>
              </a:rPr>
              <a:t>This include</a:t>
            </a:r>
            <a:r>
              <a:rPr lang="en-US" sz="1800" dirty="0">
                <a:latin typeface="Times New Roman" panose="02020603050405020304" pitchFamily="18" charset="0"/>
                <a:ea typeface="Calibri" panose="020F0502020204030204" pitchFamily="34" charset="0"/>
              </a:rPr>
              <a:t>s: </a:t>
            </a:r>
            <a:endParaRPr lang="en-US" sz="1800" dirty="0">
              <a:effectLst/>
              <a:latin typeface="Times New Roman" panose="02020603050405020304" pitchFamily="18" charset="0"/>
              <a:ea typeface="Calibri" panose="020F0502020204030204" pitchFamily="34" charset="0"/>
            </a:endParaRPr>
          </a:p>
          <a:p>
            <a:pPr>
              <a:buFont typeface="Wingdings" panose="05000000000000000000" pitchFamily="2" charset="2"/>
              <a:buChar char="Ø"/>
            </a:pPr>
            <a:r>
              <a:rPr lang="en-US" sz="1800" dirty="0">
                <a:latin typeface="Times New Roman" panose="02020603050405020304" pitchFamily="18" charset="0"/>
                <a:ea typeface="Calibri" panose="020F0502020204030204" pitchFamily="34" charset="0"/>
              </a:rPr>
              <a:t>P</a:t>
            </a:r>
            <a:r>
              <a:rPr lang="en-US" sz="1800" dirty="0">
                <a:effectLst/>
                <a:latin typeface="Times New Roman" panose="02020603050405020304" pitchFamily="18" charset="0"/>
                <a:ea typeface="Calibri" panose="020F0502020204030204" pitchFamily="34" charset="0"/>
              </a:rPr>
              <a:t>roper definition of</a:t>
            </a:r>
          </a:p>
          <a:p>
            <a:pPr>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rPr>
              <a:t> Roles </a:t>
            </a:r>
          </a:p>
          <a:p>
            <a:pPr>
              <a:buFont typeface="Courier New" panose="02070309020205020404" pitchFamily="49" charset="0"/>
              <a:buChar char="o"/>
            </a:pPr>
            <a:r>
              <a:rPr lang="en-US" sz="1800" dirty="0">
                <a:effectLst/>
                <a:latin typeface="Times New Roman" panose="02020603050405020304" pitchFamily="18" charset="0"/>
                <a:ea typeface="Calibri" panose="020F0502020204030204" pitchFamily="34" charset="0"/>
              </a:rPr>
              <a:t> Responsibilities </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10576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6352-7BF9-4329-B027-0725ACC4EA17}"/>
              </a:ext>
            </a:extLst>
          </p:cNvPr>
          <p:cNvSpPr>
            <a:spLocks noGrp="1"/>
          </p:cNvSpPr>
          <p:nvPr>
            <p:ph type="title"/>
          </p:nvPr>
        </p:nvSpPr>
        <p:spPr/>
        <p:txBody>
          <a:bodyPr>
            <a:normAutofit fontScale="90000"/>
          </a:bodyPr>
          <a:lstStyle/>
          <a:p>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Strategies and practice for building and maintaining team performance</a:t>
            </a:r>
            <a:endParaRPr lang="en-US" dirty="0"/>
          </a:p>
        </p:txBody>
      </p:sp>
      <p:sp>
        <p:nvSpPr>
          <p:cNvPr id="3" name="Content Placeholder 2">
            <a:extLst>
              <a:ext uri="{FF2B5EF4-FFF2-40B4-BE49-F238E27FC236}">
                <a16:creationId xmlns:a16="http://schemas.microsoft.com/office/drawing/2014/main" id="{A7A35C2F-1E26-466A-859A-C96FD7F53FB4}"/>
              </a:ext>
            </a:extLst>
          </p:cNvPr>
          <p:cNvSpPr>
            <a:spLocks noGrp="1"/>
          </p:cNvSpPr>
          <p:nvPr>
            <p:ph idx="1"/>
          </p:nvPr>
        </p:nvSpPr>
        <p:spPr/>
        <p:txBody>
          <a:bodyPr/>
          <a:lstStyle/>
          <a:p>
            <a:pPr>
              <a:buFont typeface="Wingdings" panose="05000000000000000000" pitchFamily="2" charset="2"/>
              <a:buChar char="Ø"/>
            </a:pPr>
            <a:r>
              <a:rPr lang="en-US" sz="2800" dirty="0">
                <a:effectLst/>
                <a:latin typeface="Times New Roman" panose="02020603050405020304" pitchFamily="18" charset="0"/>
                <a:ea typeface="Calibri" panose="020F0502020204030204" pitchFamily="34" charset="0"/>
              </a:rPr>
              <a:t>Effective and cultivate communication channels </a:t>
            </a:r>
          </a:p>
          <a:p>
            <a:pPr>
              <a:buFont typeface="Wingdings" panose="05000000000000000000" pitchFamily="2" charset="2"/>
              <a:buChar char="Ø"/>
            </a:pPr>
            <a:r>
              <a:rPr lang="en-US" sz="2800" dirty="0">
                <a:latin typeface="Times New Roman" panose="02020603050405020304" pitchFamily="18" charset="0"/>
                <a:ea typeface="Calibri" panose="020F0502020204030204" pitchFamily="34" charset="0"/>
              </a:rPr>
              <a:t>Building up trust and respect for all in an organization</a:t>
            </a:r>
            <a:endParaRPr lang="en-US" sz="2800" dirty="0">
              <a:effectLst/>
              <a:latin typeface="Times New Roman" panose="02020603050405020304" pitchFamily="18" charset="0"/>
              <a:ea typeface="Calibri" panose="020F0502020204030204" pitchFamily="34" charset="0"/>
            </a:endParaRPr>
          </a:p>
          <a:p>
            <a:r>
              <a:rPr lang="en-US" dirty="0"/>
              <a:t> </a:t>
            </a:r>
          </a:p>
        </p:txBody>
      </p:sp>
    </p:spTree>
    <p:extLst>
      <p:ext uri="{BB962C8B-B14F-4D97-AF65-F5344CB8AC3E}">
        <p14:creationId xmlns:p14="http://schemas.microsoft.com/office/powerpoint/2010/main" val="459336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D135C-D217-492C-A127-DB50123A2CFE}"/>
              </a:ext>
            </a:extLst>
          </p:cNvPr>
          <p:cNvSpPr>
            <a:spLocks noGrp="1"/>
          </p:cNvSpPr>
          <p:nvPr>
            <p:ph type="title"/>
          </p:nvPr>
        </p:nvSpPr>
        <p:spPr/>
        <p:txBody>
          <a:bodyPr>
            <a:normAutofit fontScale="90000"/>
          </a:bodyPr>
          <a:lstStyle/>
          <a:p>
            <a:r>
              <a:rPr lang="en-US" dirty="0"/>
              <a:t> </a:t>
            </a:r>
            <a:r>
              <a:rPr lang="en-US" sz="4400" b="1" dirty="0">
                <a:effectLst/>
                <a:latin typeface="Times New Roman" panose="02020603050405020304" pitchFamily="18" charset="0"/>
                <a:ea typeface="Calibri" panose="020F0502020204030204" pitchFamily="34" charset="0"/>
                <a:cs typeface="Times New Roman" panose="02020603050405020304" pitchFamily="18" charset="0"/>
              </a:rPr>
              <a:t>Strategies and practice for building and maintaining team performance</a:t>
            </a:r>
            <a:endParaRPr lang="en-US" dirty="0"/>
          </a:p>
        </p:txBody>
      </p:sp>
      <p:sp>
        <p:nvSpPr>
          <p:cNvPr id="3" name="Content Placeholder 2">
            <a:extLst>
              <a:ext uri="{FF2B5EF4-FFF2-40B4-BE49-F238E27FC236}">
                <a16:creationId xmlns:a16="http://schemas.microsoft.com/office/drawing/2014/main" id="{E904EE9A-C8B8-4D48-A9EA-562D57F58446}"/>
              </a:ext>
            </a:extLst>
          </p:cNvPr>
          <p:cNvSpPr>
            <a:spLocks noGrp="1"/>
          </p:cNvSpPr>
          <p:nvPr>
            <p:ph idx="1"/>
          </p:nvPr>
        </p:nvSpPr>
        <p:spPr/>
        <p:txBody>
          <a:bodyPr/>
          <a:lstStyle/>
          <a:p>
            <a:r>
              <a:rPr lang="en-US" dirty="0"/>
              <a:t>Embracing socialization among team members</a:t>
            </a:r>
          </a:p>
          <a:p>
            <a:r>
              <a:rPr lang="en-US" dirty="0"/>
              <a:t> Motivation</a:t>
            </a:r>
          </a:p>
          <a:p>
            <a:r>
              <a:rPr lang="en-US" dirty="0"/>
              <a:t>Organizing team process</a:t>
            </a:r>
          </a:p>
          <a:p>
            <a:pPr marL="0" indent="0">
              <a:buNone/>
            </a:pPr>
            <a:endParaRPr lang="en-US" dirty="0"/>
          </a:p>
        </p:txBody>
      </p:sp>
    </p:spTree>
    <p:extLst>
      <p:ext uri="{BB962C8B-B14F-4D97-AF65-F5344CB8AC3E}">
        <p14:creationId xmlns:p14="http://schemas.microsoft.com/office/powerpoint/2010/main" val="4292428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A6F78-43A4-4929-9AAC-5B59892C733D}"/>
              </a:ext>
            </a:extLst>
          </p:cNvPr>
          <p:cNvSpPr>
            <a:spLocks noGrp="1"/>
          </p:cNvSpPr>
          <p:nvPr>
            <p:ph type="title"/>
          </p:nvPr>
        </p:nvSpPr>
        <p:spPr/>
        <p:txBody>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References</a:t>
            </a:r>
            <a:endParaRPr lang="en-US" dirty="0"/>
          </a:p>
        </p:txBody>
      </p:sp>
      <p:sp>
        <p:nvSpPr>
          <p:cNvPr id="3" name="Content Placeholder 2">
            <a:extLst>
              <a:ext uri="{FF2B5EF4-FFF2-40B4-BE49-F238E27FC236}">
                <a16:creationId xmlns:a16="http://schemas.microsoft.com/office/drawing/2014/main" id="{FE72DDDD-AA5E-41C6-95DA-F80A90A28028}"/>
              </a:ext>
            </a:extLst>
          </p:cNvPr>
          <p:cNvSpPr>
            <a:spLocks noGrp="1"/>
          </p:cNvSpPr>
          <p:nvPr>
            <p:ph idx="1"/>
          </p:nvPr>
        </p:nvSpPr>
        <p:spPr/>
        <p:txBody>
          <a:bodyPr>
            <a:normAutofit fontScale="85000" lnSpcReduction="10000"/>
          </a:bodyPr>
          <a:lstStyle/>
          <a:p>
            <a:pPr marL="0" marR="0" indent="0" algn="ctr">
              <a:lnSpc>
                <a:spcPct val="200000"/>
              </a:lnSpc>
              <a:spcBef>
                <a:spcPts val="0"/>
              </a:spcBef>
              <a:spcAft>
                <a:spcPts val="10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210000"/>
              </a:lnSpc>
              <a:spcBef>
                <a:spcPts val="0"/>
              </a:spcBef>
              <a:spcAft>
                <a:spcPts val="1000"/>
              </a:spcAft>
              <a:buNone/>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Boies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Fiset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 &amp; Gill, H. (2015). Communication and trust are key: Unlocking the relationship between leadership and team performance and creativity. </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Leadership Quarterly</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26</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(6), 1080-1094.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210000"/>
              </a:lnSpc>
              <a:spcBef>
                <a:spcPts val="0"/>
              </a:spcBef>
              <a:spcAft>
                <a:spcPts val="100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Black, S., Gardner, D. G., Pierce, J. L., &amp; Steers, R. (2019). Team Development Over Time. </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Organizational Behavior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210000"/>
              </a:lnSpc>
              <a:spcBef>
                <a:spcPts val="0"/>
              </a:spcBef>
              <a:spcAft>
                <a:spcPts val="1000"/>
              </a:spcAft>
              <a:buNone/>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Singh, S. K., Burgess, T. F., Heap, J.,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Almatrooshi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 &amp; Farouk, S. (2016). Determinants of organizational performance: a proposed framework. </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International Journal of Productivity and Performance Management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732854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279</TotalTime>
  <Words>1224</Words>
  <Application>Microsoft Office PowerPoint</Application>
  <PresentationFormat>Widescreen</PresentationFormat>
  <Paragraphs>75</Paragraphs>
  <Slides>10</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Century Gothic</vt:lpstr>
      <vt:lpstr>Courier New</vt:lpstr>
      <vt:lpstr>Times New Roman</vt:lpstr>
      <vt:lpstr>Wingdings</vt:lpstr>
      <vt:lpstr>Wingdings 3</vt:lpstr>
      <vt:lpstr>Ion</vt:lpstr>
      <vt:lpstr>        </vt:lpstr>
      <vt:lpstr>Difference between a team and a group </vt:lpstr>
      <vt:lpstr>   How groups and teams can be used effectively in an organization. </vt:lpstr>
      <vt:lpstr>  How groups and teams can be used effectively in an organization. </vt:lpstr>
      <vt:lpstr>Phases of Group Development </vt:lpstr>
      <vt:lpstr>Stages of group development</vt:lpstr>
      <vt:lpstr>Strategies and practice for building and maintaining team performance</vt:lpstr>
      <vt:lpstr>Strategies and practice for building and maintaining team performance</vt:lpstr>
      <vt:lpstr> Strategies and practice for building and maintaining team performance</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user 1</dc:creator>
  <cp:lastModifiedBy>user 1</cp:lastModifiedBy>
  <cp:revision>15</cp:revision>
  <dcterms:created xsi:type="dcterms:W3CDTF">2020-10-05T17:03:24Z</dcterms:created>
  <dcterms:modified xsi:type="dcterms:W3CDTF">2020-10-05T21:42:34Z</dcterms:modified>
</cp:coreProperties>
</file>